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>
      <p:cViewPr varScale="1">
        <p:scale>
          <a:sx n="70" d="100"/>
          <a:sy n="70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atermark"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11647" cy="17429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1" y="2568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opperplate Gothic Light" panose="020E05070202060204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11647" cy="17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4854575"/>
            <a:ext cx="7772400" cy="1470025"/>
          </a:xfrm>
        </p:spPr>
        <p:txBody>
          <a:bodyPr/>
          <a:lstStyle>
            <a:lvl1pPr>
              <a:defRPr sz="6600" baseline="0"/>
            </a:lvl1pPr>
          </a:lstStyle>
          <a:p>
            <a:r>
              <a:rPr lang="en-US" dirty="0"/>
              <a:t>End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4260276" cy="46863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atermar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568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opperplate Gothic Light" panose="020E05070202060204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11647" cy="1742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11647" cy="17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Copperplate Gothic Light" panose="020E05070202060204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0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Copperplate Gothic Light" panose="020E05070202060204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Copperplate Gothic Light" panose="020E05070202060204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0F06-10F6-4908-9715-06FC0B42818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003C-906C-45AB-9703-FD4242CA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76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D5C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LSTA Grant from IMLS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14D64-08B4-4654-BEA8-20363799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68096"/>
            <a:ext cx="4724400" cy="214140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494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9E4F-2637-4D10-99FB-A46307CB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45A2-E4B7-4CCD-9C28-8BE5AFD4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Academic Delivery Grants – FY20 – future TBD</a:t>
            </a:r>
          </a:p>
          <a:p>
            <a:r>
              <a:rPr lang="en-US" dirty="0"/>
              <a:t>ARSL Grants –FY20 – future TBD</a:t>
            </a:r>
          </a:p>
          <a:p>
            <a:r>
              <a:rPr lang="en-US" dirty="0"/>
              <a:t>Space Utilization Grants - ongoing</a:t>
            </a:r>
          </a:p>
          <a:p>
            <a:r>
              <a:rPr lang="en-US" dirty="0"/>
              <a:t>Leadership Institute Grant –ongoing-every 2 years</a:t>
            </a:r>
          </a:p>
          <a:p>
            <a:r>
              <a:rPr lang="en-US" dirty="0"/>
              <a:t>Technology Grants – FY20 – future TBD</a:t>
            </a:r>
          </a:p>
          <a:p>
            <a:r>
              <a:rPr lang="en-US" dirty="0"/>
              <a:t>YALSA Connected Learning Grants – FY20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$397,765</a:t>
            </a:r>
          </a:p>
        </p:txBody>
      </p:sp>
    </p:spTree>
    <p:extLst>
      <p:ext uri="{BB962C8B-B14F-4D97-AF65-F5344CB8AC3E}">
        <p14:creationId xmlns:p14="http://schemas.microsoft.com/office/powerpoint/2010/main" val="378267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6BF7-BAE2-4E59-B764-EF8AEAC6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4CFF-B99C-4B96-BE2E-FAB138B18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EDGE - $50,000</a:t>
            </a:r>
          </a:p>
          <a:p>
            <a:r>
              <a:rPr lang="en-US" dirty="0"/>
              <a:t>Accreditation/Annual Survey - $33,160</a:t>
            </a:r>
          </a:p>
          <a:p>
            <a:r>
              <a:rPr lang="en-US" dirty="0"/>
              <a:t>Library Science Prof. Collection - $10,000</a:t>
            </a:r>
          </a:p>
          <a:p>
            <a:r>
              <a:rPr lang="en-US" dirty="0"/>
              <a:t>Summer Reading - $8,200</a:t>
            </a:r>
          </a:p>
          <a:p>
            <a:r>
              <a:rPr lang="en-US" dirty="0"/>
              <a:t>Iowa Center for the Book - $13,000</a:t>
            </a:r>
          </a:p>
          <a:p>
            <a:r>
              <a:rPr lang="en-US" dirty="0" err="1"/>
              <a:t>WhoFi</a:t>
            </a:r>
            <a:r>
              <a:rPr lang="en-US" dirty="0"/>
              <a:t> - $133,000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$247,360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DFF99-188C-4159-8705-EA0FFFFD9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82201"/>
            <a:ext cx="2502412" cy="15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2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D497-C6F6-4B23-B9F9-410DAE78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44EF-FA47-4419-9829-8BAF2D36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900" dirty="0"/>
              <a:t>1 Day per Week to Public Libraries </a:t>
            </a:r>
          </a:p>
          <a:p>
            <a:r>
              <a:rPr lang="en-US" sz="3900" dirty="0"/>
              <a:t>Start-up Costs</a:t>
            </a:r>
          </a:p>
          <a:p>
            <a:pPr lvl="1"/>
            <a:r>
              <a:rPr lang="en-US" sz="3500" dirty="0"/>
              <a:t>Bags</a:t>
            </a:r>
          </a:p>
          <a:p>
            <a:pPr lvl="1"/>
            <a:r>
              <a:rPr lang="en-US" sz="3500" dirty="0"/>
              <a:t>Totes</a:t>
            </a:r>
          </a:p>
          <a:p>
            <a:pPr lvl="1"/>
            <a:r>
              <a:rPr lang="en-US" sz="3500" dirty="0"/>
              <a:t>Labels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dirty="0"/>
              <a:t>$499,764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78749-43A8-4533-9A7E-B235F30E8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47194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26E3EE-7B9C-4ED1-9447-7CE7E2BE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CE808-C4ED-4A98-9EEB-7CF2D1D0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these programs and resources and how they affect the libraries you represent in best and worst case scenarios</a:t>
            </a:r>
          </a:p>
          <a:p>
            <a:endParaRPr lang="en-US" dirty="0"/>
          </a:p>
          <a:p>
            <a:r>
              <a:rPr lang="en-US" dirty="0"/>
              <a:t>Write down your thoughts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 with the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2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9381-3935-4C74-B372-82712436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DBDD-96C2-4A7F-8CE5-C2692338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 out to your type of library to get their feedback on this question. </a:t>
            </a:r>
          </a:p>
          <a:p>
            <a:r>
              <a:rPr lang="en-US" dirty="0"/>
              <a:t>Collect responses</a:t>
            </a:r>
          </a:p>
          <a:p>
            <a:r>
              <a:rPr lang="en-US" dirty="0"/>
              <a:t>Email to Michael </a:t>
            </a:r>
          </a:p>
          <a:p>
            <a:pPr lvl="1"/>
            <a:r>
              <a:rPr lang="en-US" dirty="0"/>
              <a:t>Michael.Scott@iowa.gov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2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7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 Funding	(FFY19)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algn="ctr"/>
            <a:r>
              <a:rPr lang="en-US" sz="4400" dirty="0"/>
              <a:t>$1.8 million per year</a:t>
            </a:r>
          </a:p>
          <a:p>
            <a:pPr algn="ctr"/>
            <a:r>
              <a:rPr lang="en-US" sz="4400" dirty="0"/>
              <a:t>2 years to spend the money</a:t>
            </a:r>
          </a:p>
        </p:txBody>
      </p:sp>
      <p:pic>
        <p:nvPicPr>
          <p:cNvPr id="1030" name="Picture 6" descr="Image result for money">
            <a:extLst>
              <a:ext uri="{FF2B5EF4-FFF2-40B4-BE49-F238E27FC236}">
                <a16:creationId xmlns:a16="http://schemas.microsoft.com/office/drawing/2014/main" id="{58758954-5D02-4BC4-920D-FFAC2E18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6681001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4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use IMLS funds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417638"/>
            <a:ext cx="6445561" cy="3893540"/>
          </a:xfrm>
        </p:spPr>
        <p:txBody>
          <a:bodyPr>
            <a:normAutofit/>
          </a:bodyPr>
          <a:lstStyle/>
          <a:p>
            <a:r>
              <a:rPr lang="en-US" dirty="0"/>
              <a:t>4 full-time staff salaries and benefits ($415,000)</a:t>
            </a:r>
          </a:p>
          <a:p>
            <a:r>
              <a:rPr lang="en-US" dirty="0"/>
              <a:t>4% Administrative Fee ($75,000) – goes to Dept. of Education</a:t>
            </a:r>
          </a:p>
          <a:p>
            <a:r>
              <a:rPr lang="en-US" dirty="0"/>
              <a:t>Programs and Resources to help Iowa libraries</a:t>
            </a:r>
          </a:p>
          <a:p>
            <a:endParaRPr lang="en-US" dirty="0"/>
          </a:p>
        </p:txBody>
      </p:sp>
      <p:pic>
        <p:nvPicPr>
          <p:cNvPr id="1026" name="Picture 2" descr="People, Group, Silhouette, Team">
            <a:extLst>
              <a:ext uri="{FF2B5EF4-FFF2-40B4-BE49-F238E27FC236}">
                <a16:creationId xmlns:a16="http://schemas.microsoft.com/office/drawing/2014/main" id="{C926CB14-4849-457C-B48E-16F49E12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2" y="3364408"/>
            <a:ext cx="29484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3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18595-4DC5-4C78-B036-C1E7E6E0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B7637-97EF-4CDC-8F35-2D7FE7A5C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19200"/>
            <a:ext cx="4038600" cy="5440362"/>
          </a:xfrm>
        </p:spPr>
        <p:txBody>
          <a:bodyPr>
            <a:normAutofit/>
          </a:bodyPr>
          <a:lstStyle/>
          <a:p>
            <a:r>
              <a:rPr lang="en-US" dirty="0"/>
              <a:t>PLOW- website hosting</a:t>
            </a:r>
          </a:p>
          <a:p>
            <a:r>
              <a:rPr lang="en-US" dirty="0"/>
              <a:t>SILO-interlibrary loan, email accounts, DNS</a:t>
            </a:r>
          </a:p>
          <a:p>
            <a:r>
              <a:rPr lang="en-US" dirty="0"/>
              <a:t>Continuing Education</a:t>
            </a:r>
          </a:p>
          <a:p>
            <a:r>
              <a:rPr lang="en-US" dirty="0"/>
              <a:t>Accreditation</a:t>
            </a:r>
          </a:p>
          <a:p>
            <a:r>
              <a:rPr lang="en-US" dirty="0"/>
              <a:t>Certification</a:t>
            </a:r>
          </a:p>
          <a:p>
            <a:r>
              <a:rPr lang="en-US" dirty="0"/>
              <a:t>Summer Reading</a:t>
            </a:r>
          </a:p>
          <a:p>
            <a:r>
              <a:rPr lang="en-US" dirty="0"/>
              <a:t>EDGE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5AE8B-DFC3-437E-9325-7C44DEC7C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440362"/>
          </a:xfrm>
        </p:spPr>
        <p:txBody>
          <a:bodyPr>
            <a:normAutofit/>
          </a:bodyPr>
          <a:lstStyle/>
          <a:p>
            <a:r>
              <a:rPr lang="en-US" dirty="0"/>
              <a:t>Iowa Center for the Book</a:t>
            </a:r>
          </a:p>
          <a:p>
            <a:pPr lvl="1"/>
            <a:r>
              <a:rPr lang="en-US" dirty="0"/>
              <a:t>AIR – Adult, Teen, Kids</a:t>
            </a:r>
          </a:p>
          <a:p>
            <a:pPr lvl="1"/>
            <a:r>
              <a:rPr lang="en-US" dirty="0"/>
              <a:t>Letters About Literature</a:t>
            </a:r>
          </a:p>
          <a:p>
            <a:pPr lvl="1"/>
            <a:r>
              <a:rPr lang="en-US" dirty="0"/>
              <a:t>Literacy Grant </a:t>
            </a:r>
          </a:p>
          <a:p>
            <a:r>
              <a:rPr lang="en-US" dirty="0"/>
              <a:t>State Data Center</a:t>
            </a:r>
          </a:p>
          <a:p>
            <a:r>
              <a:rPr lang="en-US" dirty="0"/>
              <a:t>PL Statewide Delivery</a:t>
            </a:r>
          </a:p>
          <a:p>
            <a:r>
              <a:rPr lang="en-US" dirty="0" err="1"/>
              <a:t>WhoFi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58D35-F6F7-4CA7-A4D9-3953AB553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20" y="5090771"/>
            <a:ext cx="1590562" cy="15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2DD1-8902-4EB8-A82F-9526CB53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2EE9-9117-4A56-ABB4-F24F2FF66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43000"/>
            <a:ext cx="4038600" cy="5638800"/>
          </a:xfrm>
        </p:spPr>
        <p:txBody>
          <a:bodyPr>
            <a:normAutofit/>
          </a:bodyPr>
          <a:lstStyle/>
          <a:p>
            <a:r>
              <a:rPr lang="en-US" dirty="0"/>
              <a:t>Iowa Locator – union list of materials</a:t>
            </a:r>
          </a:p>
          <a:p>
            <a:r>
              <a:rPr lang="en-US" dirty="0"/>
              <a:t>Online Resources:</a:t>
            </a:r>
          </a:p>
          <a:p>
            <a:pPr lvl="1"/>
            <a:r>
              <a:rPr lang="en-US" dirty="0"/>
              <a:t>Gale, Credo, Transparent Languages, Chilton Auto, First Search, Foundation Directory Online, H.W. Wilson Core Collection, Opposing Viewpoints</a:t>
            </a:r>
          </a:p>
          <a:p>
            <a:r>
              <a:rPr lang="en-US" dirty="0"/>
              <a:t>E-Rate Support</a:t>
            </a:r>
          </a:p>
          <a:p>
            <a:r>
              <a:rPr lang="en-US" dirty="0"/>
              <a:t>Library Science Professional Collection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CB639-5F56-4027-992A-AE870AB0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>
            <a:normAutofit/>
          </a:bodyPr>
          <a:lstStyle/>
          <a:p>
            <a:r>
              <a:rPr lang="en-US" dirty="0"/>
              <a:t>Bridges – manage the consortium</a:t>
            </a:r>
          </a:p>
          <a:p>
            <a:r>
              <a:rPr lang="en-US" dirty="0"/>
              <a:t>Library Talk</a:t>
            </a:r>
          </a:p>
          <a:p>
            <a:r>
              <a:rPr lang="en-US" dirty="0"/>
              <a:t>Sub-Grants</a:t>
            </a:r>
          </a:p>
          <a:p>
            <a:pPr lvl="1"/>
            <a:r>
              <a:rPr lang="en-US" dirty="0"/>
              <a:t>Academic Delivery Grants</a:t>
            </a:r>
          </a:p>
          <a:p>
            <a:pPr lvl="1"/>
            <a:r>
              <a:rPr lang="en-US" dirty="0"/>
              <a:t>Continuing Ed Grants –	ARSL, YALSA, </a:t>
            </a:r>
          </a:p>
          <a:p>
            <a:pPr lvl="1"/>
            <a:r>
              <a:rPr lang="en-US" dirty="0"/>
              <a:t>Leadership Institute Grant</a:t>
            </a:r>
          </a:p>
          <a:p>
            <a:pPr lvl="1"/>
            <a:r>
              <a:rPr lang="en-US" dirty="0"/>
              <a:t>Space Utilization Grants</a:t>
            </a:r>
          </a:p>
          <a:p>
            <a:pPr lvl="1"/>
            <a:r>
              <a:rPr lang="en-US" dirty="0"/>
              <a:t>Technology Grants</a:t>
            </a:r>
          </a:p>
        </p:txBody>
      </p:sp>
    </p:spTree>
    <p:extLst>
      <p:ext uri="{BB962C8B-B14F-4D97-AF65-F5344CB8AC3E}">
        <p14:creationId xmlns:p14="http://schemas.microsoft.com/office/powerpoint/2010/main" val="349641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7BE5A8-E805-448E-B170-77D73E5E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 - </a:t>
            </a:r>
            <a:br>
              <a:rPr lang="en-US" dirty="0"/>
            </a:br>
            <a:r>
              <a:rPr lang="en-US" sz="3200" dirty="0"/>
              <a:t>Cost Shared with libraries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9D189-D540-4189-8028-10C773A5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4000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055C90"/>
              </a:buClr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Gale and Chilton Auto - $405,036 (=60% of cost)</a:t>
            </a: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Credo - $86,430 (=60% of cost)</a:t>
            </a: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Transparent Languages - $25,200 (=60% of cost)</a:t>
            </a:r>
          </a:p>
          <a:p>
            <a:pPr marL="0" lvl="0" indent="0" algn="ctr">
              <a:buClr>
                <a:srgbClr val="055C90"/>
              </a:buClr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55C90"/>
              </a:buClr>
              <a:buNone/>
            </a:pPr>
            <a:r>
              <a:rPr lang="en-US" sz="3000" dirty="0">
                <a:solidFill>
                  <a:prstClr val="black"/>
                </a:solidFill>
              </a:rPr>
              <a:t>(Contracts end 4/30/2022)</a:t>
            </a:r>
          </a:p>
          <a:p>
            <a:pPr lvl="0">
              <a:buClr>
                <a:srgbClr val="055C90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55C90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55C90"/>
              </a:buClr>
              <a:buNone/>
            </a:pPr>
            <a:r>
              <a:rPr lang="en-US" sz="3600" dirty="0">
                <a:solidFill>
                  <a:prstClr val="black"/>
                </a:solidFill>
              </a:rPr>
              <a:t>$516,666 – State Library’s share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1360-AD70-495C-87FC-B06BA84A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524000"/>
          </a:xfrm>
        </p:spPr>
        <p:txBody>
          <a:bodyPr/>
          <a:lstStyle/>
          <a:p>
            <a:r>
              <a:rPr lang="en-US" dirty="0"/>
              <a:t>Online Resources – </a:t>
            </a:r>
            <a:br>
              <a:rPr lang="en-US" dirty="0"/>
            </a:br>
            <a:r>
              <a:rPr lang="en-US" sz="3200" dirty="0"/>
              <a:t>State Library Pays total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6389-6A68-424E-986F-E9508459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OCLC First Search - $103,283 </a:t>
            </a: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Foundation Directory Online - $24,000 </a:t>
            </a:r>
          </a:p>
          <a:p>
            <a:pPr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H.W. Wilson Core Collection - $40,845 </a:t>
            </a:r>
          </a:p>
          <a:p>
            <a:pPr>
              <a:buClr>
                <a:srgbClr val="055C90"/>
              </a:buClr>
            </a:pPr>
            <a:r>
              <a:rPr lang="en-US" dirty="0">
                <a:solidFill>
                  <a:prstClr val="black"/>
                </a:solidFill>
              </a:rPr>
              <a:t>Westlaw  - $40,546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55C90"/>
              </a:buClr>
              <a:buNone/>
            </a:pPr>
            <a:r>
              <a:rPr lang="en-US" sz="3000" dirty="0">
                <a:solidFill>
                  <a:prstClr val="black"/>
                </a:solidFill>
              </a:rPr>
              <a:t>(contracts end 6/30/2020)</a:t>
            </a:r>
          </a:p>
          <a:p>
            <a:pPr lvl="0">
              <a:buClr>
                <a:srgbClr val="055C90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Opposing Viewpoints - $220,747 (contract ends 4/30/2022)</a:t>
            </a:r>
          </a:p>
          <a:p>
            <a:pPr lvl="0">
              <a:buClr>
                <a:srgbClr val="055C90"/>
              </a:buClr>
            </a:pPr>
            <a:r>
              <a:rPr lang="en-US" sz="3000" dirty="0">
                <a:solidFill>
                  <a:prstClr val="black"/>
                </a:solidFill>
              </a:rPr>
              <a:t>Reference USA - $4,995 (contract ends 4/30/2020)</a:t>
            </a:r>
          </a:p>
          <a:p>
            <a:pPr lvl="0">
              <a:buClr>
                <a:srgbClr val="055C90"/>
              </a:buClr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055C90"/>
              </a:buClr>
              <a:buNone/>
            </a:pPr>
            <a:r>
              <a:rPr lang="en-US" sz="4200" dirty="0">
                <a:solidFill>
                  <a:prstClr val="black"/>
                </a:solidFill>
              </a:rPr>
              <a:t>$434,416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4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D867-E706-4B3B-811E-4E0E4655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SILO/PLOW/LOCATOR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F2CD-F330-4162-908D-8C97BA9C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SILO ILL</a:t>
            </a:r>
          </a:p>
          <a:p>
            <a:r>
              <a:rPr lang="en-US" sz="4100" dirty="0"/>
              <a:t>PLOW Website hosting</a:t>
            </a:r>
          </a:p>
          <a:p>
            <a:r>
              <a:rPr lang="en-US" sz="4100" dirty="0"/>
              <a:t>Email hosting</a:t>
            </a:r>
          </a:p>
          <a:p>
            <a:r>
              <a:rPr lang="en-US" sz="4100" dirty="0"/>
              <a:t>DNS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700" dirty="0"/>
              <a:t>$278,000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860F8-087A-47E7-9619-B9E524416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0"/>
            <a:ext cx="34943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0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446B-4A16-48A0-B620-447ED26C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C9A3-02DC-4967-8718-C24C31E9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to run program </a:t>
            </a:r>
          </a:p>
          <a:p>
            <a:r>
              <a:rPr lang="en-US" dirty="0"/>
              <a:t>Speakers/Instructors </a:t>
            </a:r>
          </a:p>
          <a:p>
            <a:r>
              <a:rPr lang="en-US" dirty="0"/>
              <a:t>Room Rentals </a:t>
            </a:r>
          </a:p>
          <a:p>
            <a:pPr marL="0" indent="0" algn="ctr">
              <a:buNone/>
            </a:pPr>
            <a:r>
              <a:rPr lang="en-US" sz="3600" dirty="0"/>
              <a:t>$34,800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26601-FD8C-43B0-A535-29839259F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4038600"/>
            <a:ext cx="4038600" cy="26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7719"/>
      </p:ext>
    </p:extLst>
  </p:cSld>
  <p:clrMapOvr>
    <a:masterClrMapping/>
  </p:clrMapOvr>
</p:sld>
</file>

<file path=ppt/theme/theme1.xml><?xml version="1.0" encoding="utf-8"?>
<a:theme xmlns:a="http://schemas.openxmlformats.org/drawingml/2006/main" name="State Library Powerpoint Template">
  <a:themeElements>
    <a:clrScheme name="State Library Official Colors">
      <a:dk1>
        <a:sysClr val="windowText" lastClr="000000"/>
      </a:dk1>
      <a:lt1>
        <a:sysClr val="window" lastClr="FFFFFF"/>
      </a:lt1>
      <a:dk2>
        <a:srgbClr val="055C90"/>
      </a:dk2>
      <a:lt2>
        <a:srgbClr val="EB8E00"/>
      </a:lt2>
      <a:accent1>
        <a:srgbClr val="055C90"/>
      </a:accent1>
      <a:accent2>
        <a:srgbClr val="729F2E"/>
      </a:accent2>
      <a:accent3>
        <a:srgbClr val="EB8E00"/>
      </a:accent3>
      <a:accent4>
        <a:srgbClr val="939598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State Library Official Fonts">
      <a:majorFont>
        <a:latin typeface="Copperplate Gothic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Library Powerpoint Template.thmx</Template>
  <TotalTime>488</TotalTime>
  <Words>474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Copperplate Gothic Bold</vt:lpstr>
      <vt:lpstr>Copperplate Gothic Light</vt:lpstr>
      <vt:lpstr>State Library Powerpoint Template</vt:lpstr>
      <vt:lpstr>Federal Funding</vt:lpstr>
      <vt:lpstr>FY 20 Funding (FFY19)</vt:lpstr>
      <vt:lpstr>How we use IMLS funds</vt:lpstr>
      <vt:lpstr>Programs</vt:lpstr>
      <vt:lpstr>Resources</vt:lpstr>
      <vt:lpstr>Online Resources  -  Cost Shared with libraries</vt:lpstr>
      <vt:lpstr>Online Resources –  State Library Pays total cost</vt:lpstr>
      <vt:lpstr>SILO/PLOW/LOCATOR</vt:lpstr>
      <vt:lpstr>Continuing Education</vt:lpstr>
      <vt:lpstr>Sub-Grants</vt:lpstr>
      <vt:lpstr>Miscellaneous Programs</vt:lpstr>
      <vt:lpstr>Statewide Delivery</vt:lpstr>
      <vt:lpstr>Reflection</vt:lpstr>
      <vt:lpstr>Assignment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Funding</dc:title>
  <dc:creator>Nancy Medema</dc:creator>
  <cp:lastModifiedBy>Nancy Medema</cp:lastModifiedBy>
  <cp:revision>45</cp:revision>
  <dcterms:created xsi:type="dcterms:W3CDTF">2020-02-27T15:43:56Z</dcterms:created>
  <dcterms:modified xsi:type="dcterms:W3CDTF">2020-03-06T15:21:44Z</dcterms:modified>
</cp:coreProperties>
</file>